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The Seasons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EBE5C4-96AA-40FC-8EE7-AE629016D179}" v="2" dt="2024-09-26T10:18:44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chmidt Hansen" userId="e3c5cab2-7101-464b-9f7b-f8333771523d" providerId="ADAL" clId="{54EBE5C4-96AA-40FC-8EE7-AE629016D179}"/>
    <pc:docChg chg="modSld">
      <pc:chgData name="Maria Schmidt Hansen" userId="e3c5cab2-7101-464b-9f7b-f8333771523d" providerId="ADAL" clId="{54EBE5C4-96AA-40FC-8EE7-AE629016D179}" dt="2024-09-26T10:18:44.513" v="1"/>
      <pc:docMkLst>
        <pc:docMk/>
      </pc:docMkLst>
      <pc:sldChg chg="modAnim">
        <pc:chgData name="Maria Schmidt Hansen" userId="e3c5cab2-7101-464b-9f7b-f8333771523d" providerId="ADAL" clId="{54EBE5C4-96AA-40FC-8EE7-AE629016D179}" dt="2024-09-26T10:18:44.513" v="1"/>
        <pc:sldMkLst>
          <pc:docMk/>
          <pc:sldMk cId="0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88897" y="5143500"/>
            <a:ext cx="4599103" cy="5143500"/>
          </a:xfrm>
          <a:custGeom>
            <a:avLst/>
            <a:gdLst/>
            <a:ahLst/>
            <a:cxnLst/>
            <a:rect l="l" t="t" r="r" b="b"/>
            <a:pathLst>
              <a:path w="4599103" h="5143500">
                <a:moveTo>
                  <a:pt x="0" y="0"/>
                </a:moveTo>
                <a:lnTo>
                  <a:pt x="4599103" y="0"/>
                </a:lnTo>
                <a:lnTo>
                  <a:pt x="459910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633" r="-45428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599103" cy="5143500"/>
          </a:xfrm>
          <a:custGeom>
            <a:avLst/>
            <a:gdLst/>
            <a:ahLst/>
            <a:cxnLst/>
            <a:rect l="l" t="t" r="r" b="b"/>
            <a:pathLst>
              <a:path w="4599103" h="5143500">
                <a:moveTo>
                  <a:pt x="0" y="0"/>
                </a:moveTo>
                <a:lnTo>
                  <a:pt x="4599103" y="0"/>
                </a:lnTo>
                <a:lnTo>
                  <a:pt x="459910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30" r="-34030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AutoShape 4"/>
          <p:cNvSpPr/>
          <p:nvPr/>
        </p:nvSpPr>
        <p:spPr>
          <a:xfrm>
            <a:off x="0" y="5143500"/>
            <a:ext cx="4599103" cy="5143500"/>
          </a:xfrm>
          <a:prstGeom prst="rect">
            <a:avLst/>
          </a:prstGeom>
          <a:solidFill>
            <a:srgbClr val="4D4D3E"/>
          </a:solidFill>
        </p:spPr>
        <p:txBody>
          <a:bodyPr/>
          <a:lstStyle/>
          <a:p>
            <a:endParaRPr lang="da-DK"/>
          </a:p>
        </p:txBody>
      </p:sp>
      <p:sp>
        <p:nvSpPr>
          <p:cNvPr id="5" name="AutoShape 5"/>
          <p:cNvSpPr/>
          <p:nvPr/>
        </p:nvSpPr>
        <p:spPr>
          <a:xfrm>
            <a:off x="4599103" y="0"/>
            <a:ext cx="4599103" cy="5143500"/>
          </a:xfrm>
          <a:prstGeom prst="rect">
            <a:avLst/>
          </a:prstGeom>
          <a:solidFill>
            <a:srgbClr val="4D4D3E"/>
          </a:solid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4589578" y="5143500"/>
            <a:ext cx="4554422" cy="5143500"/>
          </a:xfrm>
          <a:custGeom>
            <a:avLst/>
            <a:gdLst/>
            <a:ahLst/>
            <a:cxnLst/>
            <a:rect l="l" t="t" r="r" b="b"/>
            <a:pathLst>
              <a:path w="4554422" h="5143500">
                <a:moveTo>
                  <a:pt x="0" y="0"/>
                </a:moveTo>
                <a:lnTo>
                  <a:pt x="4554422" y="0"/>
                </a:lnTo>
                <a:lnTo>
                  <a:pt x="455442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854" r="-34854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>
            <a:off x="9144000" y="0"/>
            <a:ext cx="4554422" cy="5143500"/>
          </a:xfrm>
          <a:custGeom>
            <a:avLst/>
            <a:gdLst/>
            <a:ahLst/>
            <a:cxnLst/>
            <a:rect l="l" t="t" r="r" b="b"/>
            <a:pathLst>
              <a:path w="4554422" h="5143500">
                <a:moveTo>
                  <a:pt x="0" y="0"/>
                </a:moveTo>
                <a:lnTo>
                  <a:pt x="4554422" y="0"/>
                </a:lnTo>
                <a:lnTo>
                  <a:pt x="455442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825" r="-51825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TextBox 8"/>
          <p:cNvSpPr txBox="1"/>
          <p:nvPr/>
        </p:nvSpPr>
        <p:spPr>
          <a:xfrm>
            <a:off x="9378393" y="8548688"/>
            <a:ext cx="4104593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3"/>
              </a:lnSpc>
            </a:pPr>
            <a:r>
              <a:rPr lang="en-US" sz="1828" spc="592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ENERGY EFFICIENCY AND </a:t>
            </a:r>
          </a:p>
          <a:p>
            <a:pPr algn="ctr">
              <a:lnSpc>
                <a:spcPts val="2193"/>
              </a:lnSpc>
            </a:pPr>
            <a:r>
              <a:rPr lang="en-US" sz="1828" spc="592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sustainable operation</a:t>
            </a:r>
          </a:p>
          <a:p>
            <a:pPr marL="0" lvl="0" indent="0" algn="ctr">
              <a:lnSpc>
                <a:spcPts val="2193"/>
              </a:lnSpc>
              <a:spcBef>
                <a:spcPct val="0"/>
              </a:spcBef>
            </a:pPr>
            <a:endParaRPr lang="en-US" sz="1828" spc="592">
              <a:solidFill>
                <a:srgbClr val="FFD9BE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83490" y="990600"/>
            <a:ext cx="416659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3"/>
              </a:lnSpc>
              <a:spcBef>
                <a:spcPct val="0"/>
              </a:spcBef>
            </a:pPr>
            <a:r>
              <a:rPr lang="en-US" sz="3228" spc="104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CUSTOMER DAY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81774" y="2026214"/>
            <a:ext cx="4068315" cy="44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5"/>
              </a:lnSpc>
            </a:pPr>
            <a:r>
              <a:rPr lang="en-US" sz="1928" spc="624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3. OCTOBER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27451" y="65871"/>
            <a:ext cx="4121996" cy="116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1828" spc="592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GREENER TRANSPORT AND RESOURCE MANAGEMENT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658" y="5311142"/>
            <a:ext cx="4199786" cy="77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1826" spc="591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DIGITALISATION AND PAPER REDUCTION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9658" y="6834188"/>
            <a:ext cx="4199786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Fewer boarding passes printed.</a:t>
            </a:r>
          </a:p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Almost paperless arrival process.</a:t>
            </a:r>
          </a:p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Propose digital boarding passes via email.</a:t>
            </a:r>
          </a:p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Eliminate unnecessary loadsheet printing.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8393" y="5573558"/>
            <a:ext cx="4104593" cy="214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42" lvl="1" indent="-164971" algn="ctr">
              <a:lnSpc>
                <a:spcPts val="2445"/>
              </a:lnSpc>
              <a:buFont typeface="Arial"/>
              <a:buChar char="•"/>
            </a:pPr>
            <a:r>
              <a:rPr lang="en-US" sz="1528" spc="49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Switching off lights and screens after departure.</a:t>
            </a:r>
          </a:p>
          <a:p>
            <a:pPr marL="329942" lvl="1" indent="-164971" algn="ctr">
              <a:lnSpc>
                <a:spcPts val="2445"/>
              </a:lnSpc>
              <a:buFont typeface="Arial"/>
              <a:buChar char="•"/>
            </a:pPr>
            <a:r>
              <a:rPr lang="en-US" sz="1528" spc="49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Using electric towing trucks.</a:t>
            </a:r>
          </a:p>
          <a:p>
            <a:pPr marL="329942" lvl="1" indent="-164971" algn="ctr">
              <a:lnSpc>
                <a:spcPts val="2445"/>
              </a:lnSpc>
              <a:buFont typeface="Arial"/>
              <a:buChar char="•"/>
            </a:pPr>
            <a:r>
              <a:rPr lang="en-US" sz="1528" spc="49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Cleaning with less water and fewer bags.</a:t>
            </a:r>
          </a:p>
          <a:p>
            <a:pPr marL="0" lvl="0" indent="0" algn="ctr">
              <a:lnSpc>
                <a:spcPts val="2445"/>
              </a:lnSpc>
            </a:pPr>
            <a:endParaRPr lang="en-US" sz="1528" spc="495">
              <a:solidFill>
                <a:srgbClr val="FFD9BE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927451" y="2476500"/>
            <a:ext cx="4121996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Electric cars and bikes for transport.</a:t>
            </a:r>
          </a:p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No printed lists for hand luggage.</a:t>
            </a:r>
          </a:p>
          <a:p>
            <a:pPr marL="323850" lvl="1" indent="-161925" algn="ctr">
              <a:lnSpc>
                <a:spcPts val="2550"/>
              </a:lnSpc>
              <a:buFont typeface="Arial"/>
              <a:buChar char="•"/>
            </a:pPr>
            <a:r>
              <a:rPr lang="en-US" sz="1500" spc="485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SAF information at the gate.</a:t>
            </a:r>
          </a:p>
          <a:p>
            <a:pPr algn="ctr">
              <a:lnSpc>
                <a:spcPts val="2550"/>
              </a:lnSpc>
            </a:pPr>
            <a:endParaRPr lang="en-US" sz="1500" spc="485">
              <a:solidFill>
                <a:srgbClr val="FFD9BE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431899" y="3965350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9" y="0"/>
                </a:lnTo>
                <a:lnTo>
                  <a:pt x="9035879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Freeform 17"/>
          <p:cNvSpPr/>
          <p:nvPr/>
        </p:nvSpPr>
        <p:spPr>
          <a:xfrm>
            <a:off x="5828445" y="4798229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7" y="0"/>
                </a:lnTo>
                <a:lnTo>
                  <a:pt x="2452337" y="345271"/>
                </a:lnTo>
                <a:lnTo>
                  <a:pt x="0" y="34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8130" y="-529621"/>
            <a:ext cx="4247141" cy="4247141"/>
          </a:xfrm>
          <a:custGeom>
            <a:avLst/>
            <a:gdLst/>
            <a:ahLst/>
            <a:cxnLst/>
            <a:rect l="l" t="t" r="r" b="b"/>
            <a:pathLst>
              <a:path w="4247141" h="4247141">
                <a:moveTo>
                  <a:pt x="0" y="0"/>
                </a:moveTo>
                <a:lnTo>
                  <a:pt x="4247141" y="0"/>
                </a:lnTo>
                <a:lnTo>
                  <a:pt x="4247141" y="4247141"/>
                </a:lnTo>
                <a:lnTo>
                  <a:pt x="0" y="4247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>
            <a:off x="12067376" y="138206"/>
            <a:ext cx="6095692" cy="1350430"/>
          </a:xfrm>
          <a:custGeom>
            <a:avLst/>
            <a:gdLst/>
            <a:ahLst/>
            <a:cxnLst/>
            <a:rect l="l" t="t" r="r" b="b"/>
            <a:pathLst>
              <a:path w="6095692" h="1350430">
                <a:moveTo>
                  <a:pt x="0" y="0"/>
                </a:moveTo>
                <a:lnTo>
                  <a:pt x="6095692" y="0"/>
                </a:lnTo>
                <a:lnTo>
                  <a:pt x="6095692" y="1350430"/>
                </a:lnTo>
                <a:lnTo>
                  <a:pt x="0" y="1350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TextBox 4"/>
          <p:cNvSpPr txBox="1"/>
          <p:nvPr/>
        </p:nvSpPr>
        <p:spPr>
          <a:xfrm>
            <a:off x="1152525" y="4168977"/>
            <a:ext cx="14402806" cy="159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KL/GHBA Sustainable Initiatives</a:t>
            </a:r>
          </a:p>
          <a:p>
            <a:pPr algn="ctr">
              <a:lnSpc>
                <a:spcPts val="5487"/>
              </a:lnSpc>
              <a:spcBef>
                <a:spcPct val="0"/>
              </a:spcBef>
            </a:pPr>
            <a:endParaRPr lang="en-US" sz="4128" spc="1337">
              <a:solidFill>
                <a:srgbClr val="FFD9BE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52525" y="5219008"/>
            <a:ext cx="10142389" cy="203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77"/>
              </a:lnSpc>
              <a:spcBef>
                <a:spcPct val="0"/>
              </a:spcBef>
            </a:pPr>
            <a:r>
              <a:rPr lang="en-US" sz="1928" spc="624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KL/GHBA has implemented a number of concrete initiatives to reduce environmental impact and promote sustainable working practices across different departments.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43936" cy="10287000"/>
            <a:chOff x="0" y="0"/>
            <a:chExt cx="198688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880" cy="2709333"/>
            </a:xfrm>
            <a:custGeom>
              <a:avLst/>
              <a:gdLst/>
              <a:ahLst/>
              <a:cxnLst/>
              <a:rect l="l" t="t" r="r" b="b"/>
              <a:pathLst>
                <a:path w="1986880" h="2709333">
                  <a:moveTo>
                    <a:pt x="0" y="0"/>
                  </a:moveTo>
                  <a:lnTo>
                    <a:pt x="1986880" y="0"/>
                  </a:lnTo>
                  <a:lnTo>
                    <a:pt x="19868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DDDE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86880" cy="2814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441610"/>
            <a:ext cx="7543936" cy="5827176"/>
          </a:xfrm>
          <a:custGeom>
            <a:avLst/>
            <a:gdLst/>
            <a:ahLst/>
            <a:cxnLst/>
            <a:rect l="l" t="t" r="r" b="b"/>
            <a:pathLst>
              <a:path w="7543936" h="5827176">
                <a:moveTo>
                  <a:pt x="0" y="0"/>
                </a:moveTo>
                <a:lnTo>
                  <a:pt x="7543936" y="0"/>
                </a:lnTo>
                <a:lnTo>
                  <a:pt x="7543936" y="5827176"/>
                </a:lnTo>
                <a:lnTo>
                  <a:pt x="0" y="582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990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6" name="Group 6"/>
          <p:cNvGrpSpPr/>
          <p:nvPr/>
        </p:nvGrpSpPr>
        <p:grpSpPr>
          <a:xfrm>
            <a:off x="8357728" y="3612026"/>
            <a:ext cx="4272185" cy="3150039"/>
            <a:chOff x="0" y="0"/>
            <a:chExt cx="1125184" cy="829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185" cy="829640"/>
            </a:xfrm>
            <a:custGeom>
              <a:avLst/>
              <a:gdLst/>
              <a:ahLst/>
              <a:cxnLst/>
              <a:rect l="l" t="t" r="r" b="b"/>
              <a:pathLst>
                <a:path w="1125185" h="829640">
                  <a:moveTo>
                    <a:pt x="0" y="0"/>
                  </a:moveTo>
                  <a:lnTo>
                    <a:pt x="1125185" y="0"/>
                  </a:lnTo>
                  <a:lnTo>
                    <a:pt x="1125185" y="829640"/>
                  </a:lnTo>
                  <a:lnTo>
                    <a:pt x="0" y="82964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52400"/>
              <a:ext cx="1125184" cy="982040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625"/>
                </a:lnSpc>
              </a:pPr>
              <a:r>
                <a:rPr lang="en-US" sz="1928" spc="624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Digital boarding pass</a:t>
              </a:r>
            </a:p>
            <a:p>
              <a:pPr algn="l">
                <a:lnSpc>
                  <a:spcPts val="3061"/>
                </a:lnSpc>
              </a:pPr>
              <a:endParaRPr lang="en-US" sz="1928" spc="624">
                <a:solidFill>
                  <a:srgbClr val="E4DED8"/>
                </a:solidFill>
                <a:latin typeface="The Seasons"/>
                <a:ea typeface="The Seasons"/>
                <a:cs typeface="The Seasons"/>
                <a:sym typeface="The Seasons"/>
              </a:endParaRPr>
            </a:p>
            <a:p>
              <a:pPr algn="l">
                <a:lnSpc>
                  <a:spcPts val="3061"/>
                </a:lnSpc>
              </a:pPr>
              <a:r>
                <a:rPr lang="en-US" sz="1628" spc="527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Focus on encouraging passengers to use digital boarding passes, which has significantly reduced paper consumption.</a:t>
              </a:r>
            </a:p>
            <a:p>
              <a:pPr algn="l">
                <a:lnSpc>
                  <a:spcPts val="3061"/>
                </a:lnSpc>
              </a:pPr>
              <a:endParaRPr lang="en-US" sz="1628" spc="527">
                <a:solidFill>
                  <a:srgbClr val="E4DED8"/>
                </a:solidFill>
                <a:latin typeface="The Seasons"/>
                <a:ea typeface="The Seasons"/>
                <a:cs typeface="The Seasons"/>
                <a:sym typeface="The Season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76868" y="3612026"/>
            <a:ext cx="4272185" cy="3074524"/>
            <a:chOff x="0" y="0"/>
            <a:chExt cx="1125184" cy="8097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5185" cy="809751"/>
            </a:xfrm>
            <a:custGeom>
              <a:avLst/>
              <a:gdLst/>
              <a:ahLst/>
              <a:cxnLst/>
              <a:rect l="l" t="t" r="r" b="b"/>
              <a:pathLst>
                <a:path w="1125185" h="809751">
                  <a:moveTo>
                    <a:pt x="0" y="0"/>
                  </a:moveTo>
                  <a:lnTo>
                    <a:pt x="1125185" y="0"/>
                  </a:lnTo>
                  <a:lnTo>
                    <a:pt x="1125185" y="809751"/>
                  </a:lnTo>
                  <a:lnTo>
                    <a:pt x="0" y="809751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52400"/>
              <a:ext cx="1125184" cy="96215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625"/>
                </a:lnSpc>
              </a:pPr>
              <a:r>
                <a:rPr lang="en-US" sz="1928" spc="624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Energy savings</a:t>
              </a:r>
            </a:p>
            <a:p>
              <a:pPr algn="l">
                <a:lnSpc>
                  <a:spcPts val="3061"/>
                </a:lnSpc>
              </a:pPr>
              <a:endParaRPr lang="en-US" sz="1928" spc="624">
                <a:solidFill>
                  <a:srgbClr val="E4DED8"/>
                </a:solidFill>
                <a:latin typeface="The Seasons"/>
                <a:ea typeface="The Seasons"/>
                <a:cs typeface="The Seasons"/>
                <a:sym typeface="The Seasons"/>
              </a:endParaRPr>
            </a:p>
            <a:p>
              <a:pPr algn="l">
                <a:lnSpc>
                  <a:spcPts val="3061"/>
                </a:lnSpc>
              </a:pPr>
              <a:r>
                <a:rPr lang="en-US" sz="1628" spc="527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Lights and screens are switched off immediately after departure to minimise energy consumption.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57728" y="7375982"/>
            <a:ext cx="9091325" cy="2147558"/>
            <a:chOff x="0" y="0"/>
            <a:chExt cx="2394423" cy="565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4423" cy="565612"/>
            </a:xfrm>
            <a:custGeom>
              <a:avLst/>
              <a:gdLst/>
              <a:ahLst/>
              <a:cxnLst/>
              <a:rect l="l" t="t" r="r" b="b"/>
              <a:pathLst>
                <a:path w="2394423" h="565612">
                  <a:moveTo>
                    <a:pt x="0" y="0"/>
                  </a:moveTo>
                  <a:lnTo>
                    <a:pt x="2394423" y="0"/>
                  </a:lnTo>
                  <a:lnTo>
                    <a:pt x="2394423" y="565612"/>
                  </a:lnTo>
                  <a:lnTo>
                    <a:pt x="0" y="565612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52400"/>
              <a:ext cx="2394423" cy="71801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3625"/>
                </a:lnSpc>
              </a:pPr>
              <a:r>
                <a:rPr lang="en-US" sz="1928" spc="624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Sustainable Fuels</a:t>
              </a:r>
            </a:p>
            <a:p>
              <a:pPr algn="l">
                <a:lnSpc>
                  <a:spcPts val="3061"/>
                </a:lnSpc>
              </a:pPr>
              <a:endParaRPr lang="en-US" sz="1928" spc="624">
                <a:solidFill>
                  <a:srgbClr val="E4DED8"/>
                </a:solidFill>
                <a:latin typeface="The Seasons"/>
                <a:ea typeface="The Seasons"/>
                <a:cs typeface="The Seasons"/>
                <a:sym typeface="The Seasons"/>
              </a:endParaRPr>
            </a:p>
            <a:p>
              <a:pPr algn="l">
                <a:lnSpc>
                  <a:spcPts val="3061"/>
                </a:lnSpc>
              </a:pPr>
              <a:r>
                <a:rPr lang="en-US" sz="1628" spc="527">
                  <a:solidFill>
                    <a:srgbClr val="E4DED8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SAF (Sustainable Aviation Fuel) information is provided at the gate to raise awareness of green fuel solutions.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2261411" y="23185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9" y="0"/>
                </a:lnTo>
                <a:lnTo>
                  <a:pt x="9035879" y="888704"/>
                </a:lnTo>
                <a:lnTo>
                  <a:pt x="0" y="88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Freeform 16"/>
          <p:cNvSpPr/>
          <p:nvPr/>
        </p:nvSpPr>
        <p:spPr>
          <a:xfrm>
            <a:off x="15657957" y="856064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7" y="0"/>
                </a:lnTo>
                <a:lnTo>
                  <a:pt x="2452337" y="345272"/>
                </a:lnTo>
                <a:lnTo>
                  <a:pt x="0" y="345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TextBox 17"/>
          <p:cNvSpPr txBox="1"/>
          <p:nvPr/>
        </p:nvSpPr>
        <p:spPr>
          <a:xfrm>
            <a:off x="8357728" y="1140489"/>
            <a:ext cx="9352322" cy="175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Digital solutions in the Passenger Handling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4209926"/>
          <a:ext cx="16230600" cy="3362325"/>
        </p:xfrm>
        <a:graphic>
          <a:graphicData uri="http://schemas.openxmlformats.org/drawingml/2006/table">
            <a:tbl>
              <a:tblPr/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4613">
                <a:tc>
                  <a:txBody>
                    <a:bodyPr/>
                    <a:lstStyle/>
                    <a:p>
                      <a:pPr algn="l">
                        <a:lnSpc>
                          <a:spcPts val="3819"/>
                        </a:lnSpc>
                        <a:defRPr/>
                      </a:pPr>
                      <a:r>
                        <a:rPr lang="en-US" sz="2728">
                          <a:solidFill>
                            <a:srgbClr val="FFD9B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Paperless Arrivals</a:t>
                      </a:r>
                      <a:endParaRPr lang="en-US" sz="1100"/>
                    </a:p>
                    <a:p>
                      <a:pPr algn="ctr">
                        <a:lnSpc>
                          <a:spcPts val="31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119"/>
                        </a:lnSpc>
                      </a:pPr>
                      <a:r>
                        <a:rPr lang="en-US" sz="2228">
                          <a:solidFill>
                            <a:srgbClr val="EEE5D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KL is digitalised, especially in the arrival process, supporting a greener experience for passengers.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19"/>
                        </a:lnSpc>
                        <a:defRPr/>
                      </a:pPr>
                      <a:r>
                        <a:rPr lang="en-US" sz="2728">
                          <a:solidFill>
                            <a:srgbClr val="FFD9B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Electronic gate process</a:t>
                      </a:r>
                      <a:endParaRPr lang="en-US" sz="1100"/>
                    </a:p>
                    <a:p>
                      <a:pPr algn="l">
                        <a:lnSpc>
                          <a:spcPts val="31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119"/>
                        </a:lnSpc>
                      </a:pPr>
                      <a:r>
                        <a:rPr lang="en-US" sz="2228">
                          <a:solidFill>
                            <a:srgbClr val="EEE5D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Printed lists are no longer necessary and manual handling of hand baggage contributes to environmentally friendly workflows.</a:t>
                      </a:r>
                    </a:p>
                    <a:p>
                      <a:pPr algn="l">
                        <a:lnSpc>
                          <a:spcPts val="3119"/>
                        </a:lnSpc>
                      </a:pPr>
                      <a:endParaRPr lang="en-US" sz="2228">
                        <a:solidFill>
                          <a:srgbClr val="EEE5DE"/>
                        </a:solidFill>
                        <a:latin typeface="The Seasons"/>
                        <a:ea typeface="The Seasons"/>
                        <a:cs typeface="The Seasons"/>
                        <a:sym typeface="The Seasons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19"/>
                        </a:lnSpc>
                        <a:defRPr/>
                      </a:pPr>
                      <a:r>
                        <a:rPr lang="en-US" sz="2728">
                          <a:solidFill>
                            <a:srgbClr val="FFD9B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Reduced paper waste</a:t>
                      </a:r>
                      <a:endParaRPr lang="en-US" sz="1100"/>
                    </a:p>
                    <a:p>
                      <a:pPr algn="l">
                        <a:lnSpc>
                          <a:spcPts val="3119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3119"/>
                        </a:lnSpc>
                      </a:pPr>
                      <a:r>
                        <a:rPr lang="en-US" sz="2228">
                          <a:solidFill>
                            <a:srgbClr val="EEE5DE"/>
                          </a:solidFill>
                          <a:latin typeface="The Seasons"/>
                          <a:ea typeface="The Seasons"/>
                          <a:cs typeface="The Seasons"/>
                          <a:sym typeface="The Seasons"/>
                        </a:rPr>
                        <a:t>Proposals to send boarding passes directly to passengers' email can further reduce paper consumption.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1863192" y="-16381"/>
            <a:ext cx="6424808" cy="10303381"/>
          </a:xfrm>
          <a:custGeom>
            <a:avLst/>
            <a:gdLst/>
            <a:ahLst/>
            <a:cxnLst/>
            <a:rect l="l" t="t" r="r" b="b"/>
            <a:pathLst>
              <a:path w="6424808" h="10303381">
                <a:moveTo>
                  <a:pt x="0" y="0"/>
                </a:moveTo>
                <a:lnTo>
                  <a:pt x="6424808" y="0"/>
                </a:lnTo>
                <a:lnTo>
                  <a:pt x="6424808" y="10303381"/>
                </a:lnTo>
                <a:lnTo>
                  <a:pt x="0" y="10303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-12344" t="-19618" r="-18160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TextBox 4"/>
          <p:cNvSpPr txBox="1"/>
          <p:nvPr/>
        </p:nvSpPr>
        <p:spPr>
          <a:xfrm>
            <a:off x="1028700" y="781050"/>
            <a:ext cx="11253574" cy="175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Environmentally friendly workflows</a:t>
            </a:r>
          </a:p>
        </p:txBody>
      </p:sp>
      <p:sp>
        <p:nvSpPr>
          <p:cNvPr id="5" name="Freeform 5"/>
          <p:cNvSpPr/>
          <p:nvPr/>
        </p:nvSpPr>
        <p:spPr>
          <a:xfrm>
            <a:off x="-2856642" y="8844424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9" y="0"/>
                </a:lnTo>
                <a:lnTo>
                  <a:pt x="9035879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539904" y="9677303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7" y="0"/>
                </a:lnTo>
                <a:lnTo>
                  <a:pt x="2452337" y="345271"/>
                </a:lnTo>
                <a:lnTo>
                  <a:pt x="0" y="34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43936" cy="10276263"/>
            <a:chOff x="0" y="0"/>
            <a:chExt cx="1986880" cy="2706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880" cy="2706506"/>
            </a:xfrm>
            <a:custGeom>
              <a:avLst/>
              <a:gdLst/>
              <a:ahLst/>
              <a:cxnLst/>
              <a:rect l="l" t="t" r="r" b="b"/>
              <a:pathLst>
                <a:path w="1986880" h="2706506">
                  <a:moveTo>
                    <a:pt x="0" y="0"/>
                  </a:moveTo>
                  <a:lnTo>
                    <a:pt x="1986880" y="0"/>
                  </a:lnTo>
                  <a:lnTo>
                    <a:pt x="1986880" y="2706506"/>
                  </a:lnTo>
                  <a:lnTo>
                    <a:pt x="0" y="2706506"/>
                  </a:lnTo>
                  <a:close/>
                </a:path>
              </a:pathLst>
            </a:custGeom>
            <a:gradFill rotWithShape="1">
              <a:gsLst>
                <a:gs pos="0">
                  <a:srgbClr val="3073AB">
                    <a:alpha val="100000"/>
                  </a:srgbClr>
                </a:gs>
                <a:gs pos="100000">
                  <a:srgbClr val="B29948">
                    <a:alpha val="475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86880" cy="281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3212" y="1069952"/>
            <a:ext cx="6557512" cy="3688600"/>
          </a:xfrm>
          <a:custGeom>
            <a:avLst/>
            <a:gdLst/>
            <a:ahLst/>
            <a:cxnLst/>
            <a:rect l="l" t="t" r="r" b="b"/>
            <a:pathLst>
              <a:path w="6557512" h="3688600">
                <a:moveTo>
                  <a:pt x="0" y="0"/>
                </a:moveTo>
                <a:lnTo>
                  <a:pt x="6557512" y="0"/>
                </a:lnTo>
                <a:lnTo>
                  <a:pt x="6557512" y="3688600"/>
                </a:lnTo>
                <a:lnTo>
                  <a:pt x="0" y="3688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493212" y="5569700"/>
            <a:ext cx="6557512" cy="3688600"/>
          </a:xfrm>
          <a:custGeom>
            <a:avLst/>
            <a:gdLst/>
            <a:ahLst/>
            <a:cxnLst/>
            <a:rect l="l" t="t" r="r" b="b"/>
            <a:pathLst>
              <a:path w="6557512" h="3688600">
                <a:moveTo>
                  <a:pt x="0" y="0"/>
                </a:moveTo>
                <a:lnTo>
                  <a:pt x="6557512" y="0"/>
                </a:lnTo>
                <a:lnTo>
                  <a:pt x="6557512" y="3688600"/>
                </a:lnTo>
                <a:lnTo>
                  <a:pt x="0" y="3688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54" b="-15778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AutoShape 7"/>
          <p:cNvSpPr/>
          <p:nvPr/>
        </p:nvSpPr>
        <p:spPr>
          <a:xfrm flipH="1">
            <a:off x="8354473" y="2237907"/>
            <a:ext cx="9525" cy="7736981"/>
          </a:xfrm>
          <a:prstGeom prst="line">
            <a:avLst/>
          </a:prstGeom>
          <a:ln w="28575" cap="flat">
            <a:solidFill>
              <a:srgbClr val="4D4D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8" name="AutoShape 8"/>
          <p:cNvSpPr/>
          <p:nvPr/>
        </p:nvSpPr>
        <p:spPr>
          <a:xfrm>
            <a:off x="8378285" y="5740951"/>
            <a:ext cx="1479753" cy="14288"/>
          </a:xfrm>
          <a:prstGeom prst="line">
            <a:avLst/>
          </a:prstGeom>
          <a:ln w="28575" cap="flat">
            <a:solidFill>
              <a:srgbClr val="4D4D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9" name="AutoShape 9"/>
          <p:cNvSpPr/>
          <p:nvPr/>
        </p:nvSpPr>
        <p:spPr>
          <a:xfrm>
            <a:off x="8404261" y="2696766"/>
            <a:ext cx="1479753" cy="14288"/>
          </a:xfrm>
          <a:prstGeom prst="line">
            <a:avLst/>
          </a:prstGeom>
          <a:ln w="28575" cap="flat">
            <a:solidFill>
              <a:srgbClr val="4D4D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10" name="Group 10"/>
          <p:cNvGrpSpPr/>
          <p:nvPr/>
        </p:nvGrpSpPr>
        <p:grpSpPr>
          <a:xfrm>
            <a:off x="7897977" y="2237907"/>
            <a:ext cx="932041" cy="93204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1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902602" y="226104"/>
            <a:ext cx="10156069" cy="175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Sustainable solutions in Ramp Handling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46103" y="2104539"/>
            <a:ext cx="7472023" cy="723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6"/>
              </a:lnSpc>
            </a:pPr>
            <a:r>
              <a:rPr lang="en-US" sz="2127" spc="689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Electric Towing Trucks</a:t>
            </a:r>
          </a:p>
          <a:p>
            <a:pPr algn="l">
              <a:lnSpc>
                <a:spcPts val="3106"/>
              </a:lnSpc>
            </a:pPr>
            <a:r>
              <a:rPr lang="en-US" sz="1827" spc="592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Electric towing trucks are used on all departures except E75, reducing dependence on fossil fuels.</a:t>
            </a: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616"/>
              </a:lnSpc>
            </a:pPr>
            <a:r>
              <a:rPr lang="en-US" sz="2127" spc="689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Electronic Systems</a:t>
            </a:r>
          </a:p>
          <a:p>
            <a:pPr algn="l">
              <a:lnSpc>
                <a:spcPts val="3106"/>
              </a:lnSpc>
            </a:pPr>
            <a:r>
              <a:rPr lang="en-US" sz="1827" spc="592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Several electronic solutions, such as linder, power stow and electronic baggage handling, have been implemented.</a:t>
            </a: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106"/>
              </a:lnSpc>
            </a:pPr>
            <a:endParaRPr lang="en-US" sz="1827" spc="592">
              <a:solidFill>
                <a:srgbClr val="E1DAD4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616"/>
              </a:lnSpc>
            </a:pPr>
            <a:r>
              <a:rPr lang="en-US" sz="2127" spc="689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Reduced carbon footprint</a:t>
            </a:r>
          </a:p>
          <a:p>
            <a:pPr algn="l">
              <a:lnSpc>
                <a:spcPts val="3106"/>
              </a:lnSpc>
              <a:spcBef>
                <a:spcPct val="0"/>
              </a:spcBef>
            </a:pPr>
            <a:r>
              <a:rPr lang="en-US" sz="1827" spc="592">
                <a:solidFill>
                  <a:srgbClr val="E1DAD4"/>
                </a:solidFill>
                <a:latin typeface="The Seasons"/>
                <a:ea typeface="The Seasons"/>
                <a:cs typeface="The Seasons"/>
                <a:sym typeface="The Seasons"/>
              </a:rPr>
              <a:t>Employees are transported between sites in electric cars or by bike, further reducing the carbon footprint.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88452" y="5282074"/>
            <a:ext cx="932041" cy="9320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2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8404399" y="8785136"/>
            <a:ext cx="1479753" cy="14288"/>
          </a:xfrm>
          <a:prstGeom prst="line">
            <a:avLst/>
          </a:prstGeom>
          <a:ln w="28575" cap="flat">
            <a:solidFill>
              <a:srgbClr val="4D4D3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19" name="Group 19"/>
          <p:cNvGrpSpPr/>
          <p:nvPr/>
        </p:nvGrpSpPr>
        <p:grpSpPr>
          <a:xfrm>
            <a:off x="7888452" y="8326259"/>
            <a:ext cx="932041" cy="93204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3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659164" y="9309038"/>
            <a:ext cx="7418174" cy="729598"/>
          </a:xfrm>
          <a:custGeom>
            <a:avLst/>
            <a:gdLst/>
            <a:ahLst/>
            <a:cxnLst/>
            <a:rect l="l" t="t" r="r" b="b"/>
            <a:pathLst>
              <a:path w="7418174" h="729598">
                <a:moveTo>
                  <a:pt x="0" y="0"/>
                </a:moveTo>
                <a:lnTo>
                  <a:pt x="7418174" y="0"/>
                </a:lnTo>
                <a:lnTo>
                  <a:pt x="7418174" y="729598"/>
                </a:lnTo>
                <a:lnTo>
                  <a:pt x="0" y="729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3" name="Freeform 23"/>
          <p:cNvSpPr/>
          <p:nvPr/>
        </p:nvSpPr>
        <p:spPr>
          <a:xfrm>
            <a:off x="5447623" y="9992806"/>
            <a:ext cx="2013292" cy="283457"/>
          </a:xfrm>
          <a:custGeom>
            <a:avLst/>
            <a:gdLst/>
            <a:ahLst/>
            <a:cxnLst/>
            <a:rect l="l" t="t" r="r" b="b"/>
            <a:pathLst>
              <a:path w="2013292" h="283457">
                <a:moveTo>
                  <a:pt x="0" y="0"/>
                </a:moveTo>
                <a:lnTo>
                  <a:pt x="2013291" y="0"/>
                </a:lnTo>
                <a:lnTo>
                  <a:pt x="2013291" y="283457"/>
                </a:lnTo>
                <a:lnTo>
                  <a:pt x="0" y="283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0070" y="5143500"/>
            <a:ext cx="5657854" cy="1158397"/>
            <a:chOff x="0" y="0"/>
            <a:chExt cx="1984944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4944" cy="406400"/>
            </a:xfrm>
            <a:custGeom>
              <a:avLst/>
              <a:gdLst/>
              <a:ahLst/>
              <a:cxnLst/>
              <a:rect l="l" t="t" r="r" b="b"/>
              <a:pathLst>
                <a:path w="1984944" h="406400">
                  <a:moveTo>
                    <a:pt x="0" y="0"/>
                  </a:moveTo>
                  <a:lnTo>
                    <a:pt x="1781744" y="0"/>
                  </a:lnTo>
                  <a:lnTo>
                    <a:pt x="1984944" y="203200"/>
                  </a:lnTo>
                  <a:lnTo>
                    <a:pt x="1781744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2D20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7800" y="-295275"/>
              <a:ext cx="1730944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8"/>
                </a:lnSpc>
              </a:pPr>
              <a:r>
                <a:rPr lang="en-US" sz="3728" spc="1207">
                  <a:solidFill>
                    <a:srgbClr val="EEE6D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923" y="5143500"/>
            <a:ext cx="6000884" cy="1158397"/>
            <a:chOff x="0" y="0"/>
            <a:chExt cx="2105289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5289" cy="406400"/>
            </a:xfrm>
            <a:custGeom>
              <a:avLst/>
              <a:gdLst/>
              <a:ahLst/>
              <a:cxnLst/>
              <a:rect l="l" t="t" r="r" b="b"/>
              <a:pathLst>
                <a:path w="2105289" h="406400">
                  <a:moveTo>
                    <a:pt x="0" y="0"/>
                  </a:moveTo>
                  <a:lnTo>
                    <a:pt x="1902089" y="0"/>
                  </a:lnTo>
                  <a:lnTo>
                    <a:pt x="2105289" y="203200"/>
                  </a:lnTo>
                  <a:lnTo>
                    <a:pt x="190208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2D20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800" y="-295275"/>
              <a:ext cx="1851289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8"/>
                </a:lnSpc>
              </a:pPr>
              <a:r>
                <a:rPr lang="en-US" sz="3728" spc="1207">
                  <a:solidFill>
                    <a:srgbClr val="EEE6D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18807" y="5143500"/>
            <a:ext cx="5427590" cy="1158397"/>
            <a:chOff x="0" y="0"/>
            <a:chExt cx="190416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4160" cy="406400"/>
            </a:xfrm>
            <a:custGeom>
              <a:avLst/>
              <a:gdLst/>
              <a:ahLst/>
              <a:cxnLst/>
              <a:rect l="l" t="t" r="r" b="b"/>
              <a:pathLst>
                <a:path w="1904160" h="406400">
                  <a:moveTo>
                    <a:pt x="0" y="0"/>
                  </a:moveTo>
                  <a:lnTo>
                    <a:pt x="1700960" y="0"/>
                  </a:lnTo>
                  <a:lnTo>
                    <a:pt x="1904160" y="203200"/>
                  </a:lnTo>
                  <a:lnTo>
                    <a:pt x="170096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2D20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295275"/>
              <a:ext cx="1650160" cy="701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8"/>
                </a:lnSpc>
              </a:pPr>
              <a:r>
                <a:rPr lang="en-US" sz="3728" spc="1207">
                  <a:solidFill>
                    <a:srgbClr val="EEE6D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3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18288000" cy="3024413"/>
          </a:xfrm>
          <a:custGeom>
            <a:avLst/>
            <a:gdLst/>
            <a:ahLst/>
            <a:cxnLst/>
            <a:rect l="l" t="t" r="r" b="b"/>
            <a:pathLst>
              <a:path w="18288000" h="3024413">
                <a:moveTo>
                  <a:pt x="0" y="0"/>
                </a:moveTo>
                <a:lnTo>
                  <a:pt x="18288000" y="0"/>
                </a:lnTo>
                <a:lnTo>
                  <a:pt x="18288000" y="3024413"/>
                </a:lnTo>
                <a:lnTo>
                  <a:pt x="0" y="3024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804" b="-17013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2" name="TextBox 12"/>
          <p:cNvSpPr txBox="1"/>
          <p:nvPr/>
        </p:nvSpPr>
        <p:spPr>
          <a:xfrm>
            <a:off x="721066" y="3590931"/>
            <a:ext cx="12727835" cy="87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Sustainable cleaning methods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0070" y="6686047"/>
            <a:ext cx="5526808" cy="211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3"/>
              </a:lnSpc>
            </a:pPr>
            <a:r>
              <a:rPr lang="en-US" sz="2028" spc="65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Reduced water consumption</a:t>
            </a:r>
          </a:p>
          <a:p>
            <a:pPr algn="l">
              <a:lnSpc>
                <a:spcPts val="3249"/>
              </a:lnSpc>
            </a:pPr>
            <a:endParaRPr lang="en-US" sz="2028" spc="657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1728" spc="559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Moist cloths are used more effectively for cleaning to reduce water consumption.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7923" y="6686047"/>
            <a:ext cx="5801270" cy="211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3"/>
              </a:lnSpc>
            </a:pPr>
            <a:r>
              <a:rPr lang="en-US" sz="2028" spc="65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Optimised waste management</a:t>
            </a:r>
          </a:p>
          <a:p>
            <a:pPr algn="l">
              <a:lnSpc>
                <a:spcPts val="3249"/>
              </a:lnSpc>
            </a:pPr>
            <a:endParaRPr lang="en-US" sz="2028" spc="657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1728" spc="559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Waste is collected in one bag instead of several, optimising waste management.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18807" y="6686047"/>
            <a:ext cx="4899126" cy="2114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3"/>
              </a:lnSpc>
            </a:pPr>
            <a:r>
              <a:rPr lang="en-US" sz="2028" spc="65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Green transport</a:t>
            </a:r>
          </a:p>
          <a:p>
            <a:pPr algn="l">
              <a:lnSpc>
                <a:spcPts val="3249"/>
              </a:lnSpc>
            </a:pPr>
            <a:endParaRPr lang="en-US" sz="2028" spc="657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1728" spc="559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Employees are transported between sites in electric cars or by bike.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287250" y="9034924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9" y="0"/>
                </a:lnTo>
                <a:lnTo>
                  <a:pt x="9035879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Freeform 17"/>
          <p:cNvSpPr/>
          <p:nvPr/>
        </p:nvSpPr>
        <p:spPr>
          <a:xfrm>
            <a:off x="15683796" y="9867803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7" y="0"/>
                </a:lnTo>
                <a:lnTo>
                  <a:pt x="2452337" y="345271"/>
                </a:lnTo>
                <a:lnTo>
                  <a:pt x="0" y="34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43936" cy="10276263"/>
            <a:chOff x="0" y="0"/>
            <a:chExt cx="1986880" cy="2706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880" cy="2706506"/>
            </a:xfrm>
            <a:custGeom>
              <a:avLst/>
              <a:gdLst/>
              <a:ahLst/>
              <a:cxnLst/>
              <a:rect l="l" t="t" r="r" b="b"/>
              <a:pathLst>
                <a:path w="1986880" h="2706506">
                  <a:moveTo>
                    <a:pt x="0" y="0"/>
                  </a:moveTo>
                  <a:lnTo>
                    <a:pt x="1986880" y="0"/>
                  </a:lnTo>
                  <a:lnTo>
                    <a:pt x="1986880" y="2706506"/>
                  </a:lnTo>
                  <a:lnTo>
                    <a:pt x="0" y="2706506"/>
                  </a:lnTo>
                  <a:close/>
                </a:path>
              </a:pathLst>
            </a:custGeom>
            <a:gradFill rotWithShape="1">
              <a:gsLst>
                <a:gs pos="0">
                  <a:srgbClr val="3073AB">
                    <a:alpha val="100000"/>
                  </a:srgbClr>
                </a:gs>
                <a:gs pos="100000">
                  <a:srgbClr val="B29948">
                    <a:alpha val="475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86880" cy="281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4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0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746219" y="1256630"/>
            <a:ext cx="6089238" cy="3425197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800"/>
                </p14:media>
              </p:ext>
            </p:extLst>
          </p:nvPr>
        </p:nvPicPr>
        <p:blipFill>
          <a:blip r:embed="rId6"/>
          <a:srcRect l="657" r="657"/>
          <a:stretch>
            <a:fillRect/>
          </a:stretch>
        </p:blipFill>
        <p:spPr>
          <a:xfrm>
            <a:off x="727349" y="5558105"/>
            <a:ext cx="6089238" cy="34708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75816" y="385292"/>
            <a:ext cx="9044472" cy="87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7"/>
              </a:lnSpc>
              <a:spcBef>
                <a:spcPct val="0"/>
              </a:spcBef>
            </a:pPr>
            <a:r>
              <a:rPr lang="en-US" sz="4128" spc="1337">
                <a:solidFill>
                  <a:srgbClr val="FFD9BE"/>
                </a:solidFill>
                <a:latin typeface="The Seasons"/>
                <a:ea typeface="The Seasons"/>
                <a:cs typeface="The Seasons"/>
                <a:sym typeface="The Seasons"/>
              </a:rPr>
              <a:t>KL/GHBA green focus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87986" y="2647591"/>
            <a:ext cx="3332345" cy="281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1928" spc="624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Digitalisation</a:t>
            </a:r>
          </a:p>
          <a:p>
            <a:pPr algn="l">
              <a:lnSpc>
                <a:spcPts val="3625"/>
              </a:lnSpc>
            </a:pPr>
            <a:endParaRPr lang="en-US" sz="1928" spc="624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1628" spc="52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KL is highly digitalised, which supports environmentally friendly operations.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75816" y="2799991"/>
            <a:ext cx="932041" cy="93204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1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404822" y="2476141"/>
            <a:ext cx="3365653" cy="2894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1928" spc="624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Reduced resource consumption</a:t>
            </a:r>
          </a:p>
          <a:p>
            <a:pPr algn="l">
              <a:lnSpc>
                <a:spcPts val="3625"/>
              </a:lnSpc>
            </a:pPr>
            <a:endParaRPr lang="en-US" sz="1928" spc="624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1628" spc="52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Numerous initiatives reduce paper, energy, water and carbon footprint.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196555" y="2799991"/>
            <a:ext cx="932041" cy="93204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87986" y="6578563"/>
            <a:ext cx="8017765" cy="168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1928" spc="624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Future-proofing</a:t>
            </a:r>
          </a:p>
          <a:p>
            <a:pPr algn="l">
              <a:lnSpc>
                <a:spcPts val="3625"/>
              </a:lnSpc>
            </a:pPr>
            <a:endParaRPr lang="en-US" sz="1928" spc="624">
              <a:solidFill>
                <a:srgbClr val="F3E9E3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1628" spc="527">
                <a:solidFill>
                  <a:srgbClr val="F3E9E3"/>
                </a:solidFill>
                <a:latin typeface="The Seasons"/>
                <a:ea typeface="The Seasons"/>
                <a:cs typeface="The Seasons"/>
                <a:sym typeface="The Seasons"/>
              </a:rPr>
              <a:t>Continuous improvements and new initiatives ensure continued environmental focus.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375816" y="6827517"/>
            <a:ext cx="932041" cy="9320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D4D3E"/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9700" y="-50800"/>
              <a:ext cx="533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65"/>
                </a:lnSpc>
              </a:pPr>
              <a:r>
                <a:rPr lang="en-US" sz="2428" spc="786">
                  <a:solidFill>
                    <a:srgbClr val="FFFFFF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287887" y="9034924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8" y="0"/>
                </a:lnTo>
                <a:lnTo>
                  <a:pt x="9035878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1" name="Freeform 21"/>
          <p:cNvSpPr/>
          <p:nvPr/>
        </p:nvSpPr>
        <p:spPr>
          <a:xfrm>
            <a:off x="15684433" y="9867803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6" y="0"/>
                </a:lnTo>
                <a:lnTo>
                  <a:pt x="2452336" y="345271"/>
                </a:lnTo>
                <a:lnTo>
                  <a:pt x="0" y="345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171" b="5171"/>
          <a:stretch>
            <a:fillRect/>
          </a:stretch>
        </p:blipFill>
        <p:spPr>
          <a:xfrm>
            <a:off x="666085" y="1243742"/>
            <a:ext cx="16943743" cy="854499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612499" y="18319"/>
            <a:ext cx="9035879" cy="888703"/>
          </a:xfrm>
          <a:custGeom>
            <a:avLst/>
            <a:gdLst/>
            <a:ahLst/>
            <a:cxnLst/>
            <a:rect l="l" t="t" r="r" b="b"/>
            <a:pathLst>
              <a:path w="9035879" h="888703">
                <a:moveTo>
                  <a:pt x="0" y="0"/>
                </a:moveTo>
                <a:lnTo>
                  <a:pt x="9035878" y="0"/>
                </a:lnTo>
                <a:lnTo>
                  <a:pt x="9035878" y="888703"/>
                </a:lnTo>
                <a:lnTo>
                  <a:pt x="0" y="888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>
            <a:off x="8009045" y="851198"/>
            <a:ext cx="2452336" cy="345271"/>
          </a:xfrm>
          <a:custGeom>
            <a:avLst/>
            <a:gdLst/>
            <a:ahLst/>
            <a:cxnLst/>
            <a:rect l="l" t="t" r="r" b="b"/>
            <a:pathLst>
              <a:path w="2452336" h="345271">
                <a:moveTo>
                  <a:pt x="0" y="0"/>
                </a:moveTo>
                <a:lnTo>
                  <a:pt x="2452336" y="0"/>
                </a:lnTo>
                <a:lnTo>
                  <a:pt x="2452336" y="345271"/>
                </a:lnTo>
                <a:lnTo>
                  <a:pt x="0" y="34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47716" r="-3361" b="-86419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Brugerdefineret</PresentationFormat>
  <Paragraphs>81</Paragraphs>
  <Slides>8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The Seasons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 Bæredygtighed</dc:title>
  <dc:creator>Maria Schmidt Hansen</dc:creator>
  <cp:lastModifiedBy>Maria Schmidt Hansen</cp:lastModifiedBy>
  <cp:revision>1</cp:revision>
  <dcterms:created xsi:type="dcterms:W3CDTF">2006-08-16T00:00:00Z</dcterms:created>
  <dcterms:modified xsi:type="dcterms:W3CDTF">2024-09-26T10:18:49Z</dcterms:modified>
  <dc:identifier>DAGOYVUzYbU</dc:identifier>
</cp:coreProperties>
</file>